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9" r:id="rId3"/>
    <p:sldId id="260" r:id="rId4"/>
    <p:sldId id="261" r:id="rId5"/>
    <p:sldId id="262" r:id="rId7"/>
    <p:sldId id="354" r:id="rId8"/>
    <p:sldId id="264" r:id="rId9"/>
    <p:sldId id="265" r:id="rId10"/>
    <p:sldId id="365" r:id="rId11"/>
    <p:sldId id="266" r:id="rId12"/>
    <p:sldId id="376" r:id="rId13"/>
    <p:sldId id="366" r:id="rId14"/>
    <p:sldId id="367" r:id="rId15"/>
    <p:sldId id="355" r:id="rId16"/>
    <p:sldId id="267" r:id="rId17"/>
    <p:sldId id="268" r:id="rId18"/>
    <p:sldId id="269" r:id="rId19"/>
    <p:sldId id="270" r:id="rId20"/>
    <p:sldId id="368" r:id="rId21"/>
    <p:sldId id="356" r:id="rId22"/>
    <p:sldId id="271" r:id="rId23"/>
    <p:sldId id="272" r:id="rId24"/>
    <p:sldId id="283" r:id="rId25"/>
    <p:sldId id="284" r:id="rId26"/>
    <p:sldId id="273" r:id="rId27"/>
    <p:sldId id="274" r:id="rId28"/>
    <p:sldId id="276" r:id="rId29"/>
    <p:sldId id="277" r:id="rId30"/>
    <p:sldId id="275" r:id="rId31"/>
    <p:sldId id="278" r:id="rId32"/>
    <p:sldId id="279" r:id="rId33"/>
    <p:sldId id="280" r:id="rId34"/>
    <p:sldId id="281" r:id="rId35"/>
    <p:sldId id="282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69" r:id="rId52"/>
    <p:sldId id="370" r:id="rId53"/>
    <p:sldId id="371" r:id="rId54"/>
    <p:sldId id="372" r:id="rId55"/>
    <p:sldId id="300" r:id="rId56"/>
    <p:sldId id="357" r:id="rId57"/>
    <p:sldId id="358" r:id="rId58"/>
    <p:sldId id="359" r:id="rId59"/>
    <p:sldId id="360" r:id="rId60"/>
    <p:sldId id="361" r:id="rId61"/>
    <p:sldId id="377" r:id="rId62"/>
    <p:sldId id="378" r:id="rId63"/>
    <p:sldId id="379" r:id="rId64"/>
    <p:sldId id="381" r:id="rId65"/>
    <p:sldId id="380" r:id="rId66"/>
    <p:sldId id="382" r:id="rId67"/>
    <p:sldId id="362" r:id="rId68"/>
    <p:sldId id="363" r:id="rId69"/>
    <p:sldId id="373" r:id="rId70"/>
    <p:sldId id="374" r:id="rId71"/>
    <p:sldId id="375" r:id="rId72"/>
  </p:sldIdLst>
  <p:sldSz cx="12192000" cy="6858000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7A7BFDA-0AFE-458D-8B5B-365C05F09D53}">
          <p14:sldIdLst/>
        </p14:section>
        <p14:section name="傅里叶变换" id="{11120164-BE2E-4C7F-8CAB-13A4659E7935}">
          <p14:sldIdLst>
            <p14:sldId id="259"/>
            <p14:sldId id="260"/>
            <p14:sldId id="261"/>
            <p14:sldId id="262"/>
          </p14:sldIdLst>
        </p14:section>
        <p14:section name="离散时间信号与系统" id="{830DCE8C-E954-49E5-8287-27A2C7DADDD9}">
          <p14:sldIdLst>
            <p14:sldId id="354"/>
            <p14:sldId id="264"/>
            <p14:sldId id="265"/>
            <p14:sldId id="365"/>
            <p14:sldId id="266"/>
            <p14:sldId id="376"/>
            <p14:sldId id="366"/>
            <p14:sldId id="367"/>
          </p14:sldIdLst>
        </p14:section>
        <p14:section name="z变换" id="{1FDFA08B-A814-4EDB-91A8-7DCA6D91C926}">
          <p14:sldIdLst>
            <p14:sldId id="355"/>
            <p14:sldId id="267"/>
            <p14:sldId id="268"/>
            <p14:sldId id="269"/>
            <p14:sldId id="270"/>
            <p14:sldId id="368"/>
          </p14:sldIdLst>
        </p14:section>
        <p14:section name="离散傅里叶变换" id="{463FCF8F-FA2B-4B66-A42A-A26DC8BE8393}">
          <p14:sldIdLst>
            <p14:sldId id="356"/>
            <p14:sldId id="271"/>
            <p14:sldId id="272"/>
            <p14:sldId id="283"/>
            <p14:sldId id="284"/>
            <p14:sldId id="273"/>
            <p14:sldId id="274"/>
            <p14:sldId id="276"/>
            <p14:sldId id="277"/>
            <p14:sldId id="275"/>
            <p14:sldId id="278"/>
            <p14:sldId id="279"/>
            <p14:sldId id="280"/>
            <p14:sldId id="281"/>
            <p14:sldId id="282"/>
            <p14:sldId id="285"/>
            <p14:sldId id="286"/>
          </p14:sldIdLst>
        </p14:section>
        <p14:section name="快速傅里叶变换" id="{4D41A805-8349-47C7-8CA0-CD59189583F8}">
          <p14:sldIdLst>
            <p14:sldId id="287"/>
          </p14:sldIdLst>
        </p14:section>
        <p14:section name="数字滤波器基本原理与特性" id="{C0BCB683-AE83-4DAA-BF47-E12DEFEFFCB8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FIR设计" id="{BC6A99F9-3D1E-4C94-AE9B-7253EE9D1EEE}">
          <p14:sldIdLst>
            <p14:sldId id="296"/>
            <p14:sldId id="297"/>
            <p14:sldId id="298"/>
            <p14:sldId id="299"/>
            <p14:sldId id="369"/>
            <p14:sldId id="370"/>
            <p14:sldId id="371"/>
            <p14:sldId id="372"/>
          </p14:sldIdLst>
        </p14:section>
        <p14:section name="IIR设计" id="{50850AA1-459D-4F92-AB90-8D4FD47D939D}">
          <p14:sldIdLst>
            <p14:sldId id="300"/>
            <p14:sldId id="357"/>
            <p14:sldId id="358"/>
            <p14:sldId id="359"/>
            <p14:sldId id="360"/>
            <p14:sldId id="361"/>
            <p14:sldId id="377"/>
            <p14:sldId id="378"/>
            <p14:sldId id="379"/>
            <p14:sldId id="381"/>
            <p14:sldId id="380"/>
            <p14:sldId id="382"/>
            <p14:sldId id="362"/>
            <p14:sldId id="363"/>
            <p14:sldId id="373"/>
            <p14:sldId id="374"/>
            <p14:sldId id="3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85982" autoAdjust="0"/>
  </p:normalViewPr>
  <p:slideViewPr>
    <p:cSldViewPr snapToGrid="0">
      <p:cViewPr varScale="1">
        <p:scale>
          <a:sx n="74" d="100"/>
          <a:sy n="74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1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28AEE-08EF-4912-BB70-6442A30679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采样信号</a:t>
            </a:r>
            <a:r>
              <a:rPr lang="en-US" altLang="zh-CN" dirty="0"/>
              <a:t>DTFT</a:t>
            </a:r>
            <a:r>
              <a:rPr lang="zh-CN" altLang="en-US" dirty="0"/>
              <a:t>推导：直接代入</a:t>
            </a:r>
            <a:r>
              <a:rPr lang="en-US" altLang="zh-CN" dirty="0"/>
              <a:t>FT</a:t>
            </a:r>
            <a:r>
              <a:rPr lang="zh-CN" altLang="en-US" dirty="0"/>
              <a:t>，展开即可</a:t>
            </a:r>
            <a:endParaRPr lang="en-US" altLang="zh-CN" dirty="0"/>
          </a:p>
          <a:p>
            <a:r>
              <a:rPr lang="en-US" altLang="zh-CN" dirty="0"/>
              <a:t>IDTFT</a:t>
            </a:r>
            <a:r>
              <a:rPr lang="zh-CN" altLang="en-US" dirty="0"/>
              <a:t>推导：见手稿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延拓关系：见手稿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循环卷积的两个序列长度必须同为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循环卷积的两个序列长度必须同为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循环卷积的两个序列长度必须同为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循环卷积的两个序列长度必须同为</a:t>
            </a:r>
            <a:r>
              <a:rPr lang="en-US" altLang="zh-CN" dirty="0"/>
              <a:t>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因果和稳定系统判定条件建立在系统是线性时不变系统的基础上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因果和稳定系统判定条件建立在系统是线性时不变系统的基础上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因果和稳定系统判定条件建立在系统是线性时不变系统的基础上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因果和稳定系统判定条件建立在系统是线性时不变系统的基础上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单边</a:t>
            </a:r>
            <a:r>
              <a:rPr lang="en-US" altLang="zh-CN" dirty="0"/>
              <a:t>z</a:t>
            </a:r>
            <a:r>
              <a:rPr lang="zh-CN" altLang="en-US" dirty="0"/>
              <a:t>变换与双边</a:t>
            </a:r>
            <a:r>
              <a:rPr lang="en-US" altLang="zh-CN" dirty="0"/>
              <a:t>z</a:t>
            </a:r>
            <a:r>
              <a:rPr lang="zh-CN" altLang="en-US" dirty="0"/>
              <a:t>变换的不同需要自己下去多看看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82B67-ABA0-49C2-8829-7722CA51B5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802B3-8826-4995-9E03-1C54D9D33D0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EAA5C-2563-43C8-8A24-C3D9A6177B2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B442C-4D1F-4155-BC52-1E2A0B511CD1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FECE0-4A6D-417A-A2FE-353B16E4F4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88421-375B-461B-B00B-B9CEBFCB3B3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368C-E882-4AEB-8BA4-5269E8E44A86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5E888-793A-4917-9900-5184576F444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58270-BC28-48EB-B668-6C25105C4DB9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35E0B-AD1E-4687-8801-D1300C1AFA7E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EE77B-CE7C-48A2-BC47-0C820128F988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6A3B-3C1B-422D-BC9D-72375CA2814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34308-8C1A-4F4D-87B2-1A2743A0549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FBFCD-31FD-4D9A-880D-AA219629EC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jpe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8.jpeg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jpeg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1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1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1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81740" y="932156"/>
                <a:ext cx="12002610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连续时间周期信号的傅里叶级数表示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FS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=−∞</m:t>
                        </m:r>
                      </m:sub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𝑗𝑛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  <m:sup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𝑗𝑛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CN" sz="240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𝑑𝑡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非周期连续时间信号的傅里叶变换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FT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Ω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e>
                    </m:nary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𝑑𝑡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0" y="932156"/>
                <a:ext cx="12002610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1" t="-11" r="5" b="-24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6350495" y="932155"/>
            <a:ext cx="6192174" cy="5151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连续时间信号傅里叶变换的性质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对偶性质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频率尺度性质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频率移位性质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微分性质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积分性质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381740" y="1162172"/>
            <a:ext cx="11120996" cy="5320679"/>
            <a:chOff x="381740" y="1162172"/>
            <a:chExt cx="11120996" cy="5320679"/>
          </a:xfrm>
        </p:grpSpPr>
        <p:sp>
          <p:nvSpPr>
            <p:cNvPr id="5" name="矩形 4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530306" y="1317081"/>
                  <a:ext cx="10823864" cy="50108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2000" dirty="0"/>
                    <a:t> </a:t>
                  </a:r>
                  <a:endParaRPr lang="en-US" altLang="zh-CN" sz="2000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𝑗𝑛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altLang="zh-CN" sz="2000" dirty="0"/>
                    <a:t> </a:t>
                  </a:r>
                  <a:endParaRPr lang="en-US" altLang="zh-CN" sz="2000" dirty="0"/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T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𝑗𝑛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𝑑𝑡</m:t>
                      </m:r>
                      <m:r>
                        <m:rPr>
                          <m:nor/>
                        </m:rP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T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𝑗𝑛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→∞ 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𝑗𝑛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en-US" altLang="zh-CN" sz="20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/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nary>
                    </m:oMath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317081"/>
                  <a:ext cx="10823864" cy="501085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6" y="834502"/>
                <a:ext cx="14020889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离散线性时不变系统输入与输出之间的关系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0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[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𝛿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]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离散线性卷积公式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离散卷积定理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𝑌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p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𝜔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𝜃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</m:nary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834502"/>
                <a:ext cx="14020889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3" t="-2" r="4" b="-3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916" y="932155"/>
            <a:ext cx="7915297" cy="57860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32155"/>
            <a:ext cx="9090359" cy="57716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3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90617" y="816745"/>
                <a:ext cx="11410765" cy="3632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变换定义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变换收敛条件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变换收敛域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反变换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17" y="816745"/>
                <a:ext cx="11410765" cy="3632726"/>
              </a:xfrm>
              <a:prstGeom prst="rect">
                <a:avLst/>
              </a:prstGeom>
              <a:blipFill rotWithShape="1">
                <a:blip r:embed="rId2"/>
                <a:stretch>
                  <a:fillRect l="-1" t="-4" r="5" b="-34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zh-CN" altLang="en-US" sz="3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为什么要引入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变换？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变换和序列的傅里叶变换的关系是什么？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变换是序列傅里叶变换的拓展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序列傅里叶变换是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变换的特殊形式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变换的定义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双边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单边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5" b="-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096000" y="821084"/>
                <a:ext cx="5860927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变换的唯一性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变换的闭合表达式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变换的收敛域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唯一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变换收敛的条件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21084"/>
                <a:ext cx="5860927" cy="5459119"/>
              </a:xfrm>
              <a:prstGeom prst="rect">
                <a:avLst/>
              </a:prstGeom>
              <a:blipFill rotWithShape="1">
                <a:blip r:embed="rId3"/>
                <a:stretch>
                  <a:fillRect t="-1" r="9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zh-CN" altLang="en-US" sz="3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变换收敛的条件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&lt;∞</m:t>
                          </m:r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096000" y="821084"/>
            <a:ext cx="5860927" cy="545911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64" y="626716"/>
            <a:ext cx="5003800" cy="54102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zh-CN" altLang="en-US" sz="3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四种典型序列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变换收敛域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" y="1543085"/>
            <a:ext cx="7674604" cy="5190628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zh-CN" altLang="en-US" sz="3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反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围线积分法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部分分式展开法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幂级数展开法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变换的性质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线性性质 移位性质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卷积定理 帕塞瓦定理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" y="834502"/>
                <a:ext cx="5860927" cy="5459119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354327" y="834502"/>
                <a:ext cx="6484835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离散时间系统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描述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因果稳定线性时不变系统的系统函数要求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必须在单位圆至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∞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整个域内收敛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系统函数极点必须全在单位圆内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327" y="834502"/>
                <a:ext cx="6484835" cy="5459119"/>
              </a:xfrm>
              <a:prstGeom prst="rect">
                <a:avLst/>
              </a:prstGeom>
              <a:blipFill rotWithShape="1">
                <a:blip r:embed="rId3"/>
                <a:stretch>
                  <a:fillRect t="-2" r="3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zh-CN" altLang="en-US" sz="3600" i="1" dirty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7" y="834502"/>
                <a:ext cx="11229563" cy="545911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变换里表达式和收敛域对唯一性的重要影响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例：利用部分分式法，对于下列收敛域，求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的反变换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.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5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200000"/>
                  </a:lnSpc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200000"/>
                  </a:lnSpc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5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indent="-457200">
                  <a:lnSpc>
                    <a:spcPct val="200000"/>
                  </a:lnSpc>
                  <a:buAutoNum type="alphaLcPeriod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7" y="834502"/>
                <a:ext cx="11229563" cy="5459119"/>
              </a:xfrm>
              <a:prstGeom prst="rect">
                <a:avLst/>
              </a:prstGeom>
              <a:blipFill rotWithShape="1">
                <a:blip r:embed="rId2"/>
                <a:stretch>
                  <a:fillRect l="-4" t="-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离散傅里叶变换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617" y="816745"/>
            <a:ext cx="11410765" cy="547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离散傅里叶级数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逆变换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离散傅里叶变换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循环卷积与周期卷积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81740" y="932156"/>
                <a:ext cx="5628443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频域卷积对应定理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𝛺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ℎ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&lt;=&gt;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𝛺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0" y="932156"/>
                <a:ext cx="5628443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2" t="-11" r="10" b="-16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350495" y="932155"/>
                <a:ext cx="6192174" cy="39044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ℎ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实信号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的自相关函数是时移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𝜏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的偶函数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𝑥𝑥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𝜏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𝑥𝑥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495" y="932155"/>
                <a:ext cx="6192174" cy="3904402"/>
              </a:xfrm>
              <a:prstGeom prst="rect">
                <a:avLst/>
              </a:prstGeom>
              <a:blipFill rotWithShape="1">
                <a:blip r:embed="rId2"/>
                <a:stretch>
                  <a:fillRect l="-8" t="-16" r="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离散傅里叶级数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时域离散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-》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频域周期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频域离散采样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-》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时域周期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𝑘𝑛</m:t>
                            </m:r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</m:e>
                    </m:nary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𝑘𝑛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𝐼𝐷𝐹𝑆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</m:acc>
                      </m:e>
                    </m:nary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𝑘𝑛</m:t>
                        </m:r>
                      </m:sup>
                    </m:sSub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-5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979742" y="834502"/>
                <a:ext cx="5981886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离散傅里叶级数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）性质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序列移位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对偶性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742" y="834502"/>
                <a:ext cx="5981886" cy="5815680"/>
              </a:xfrm>
              <a:prstGeom prst="rect">
                <a:avLst/>
              </a:prstGeom>
              <a:blipFill rotWithShape="1">
                <a:blip r:embed="rId3"/>
                <a:stretch>
                  <a:fillRect l="-10" t="-2" r="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52837" y="1045798"/>
            <a:ext cx="10828509" cy="5622436"/>
            <a:chOff x="381740" y="1028307"/>
            <a:chExt cx="11120996" cy="5454544"/>
          </a:xfrm>
        </p:grpSpPr>
        <p:sp>
          <p:nvSpPr>
            <p:cNvPr id="7" name="矩形 6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30306" y="1028307"/>
                  <a:ext cx="10823864" cy="5305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zh-CN" altLang="en-US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目的：对于</a:t>
                  </a:r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DTFT</a:t>
                  </a:r>
                  <a:r>
                    <a:rPr lang="zh-CN" altLang="en-US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结果进行</a:t>
                  </a:r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N</a:t>
                  </a:r>
                  <a:r>
                    <a:rPr lang="zh-CN" altLang="en-US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点等间隔采样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𝑗𝑛𝑘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同时乘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𝑗𝑘𝑚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并对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该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采样序列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≤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不为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，其他地方为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  <a:r>
                    <a:rPr lang="zh-CN" altLang="en-US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）求</a:t>
                  </a: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IDTFT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𝑘𝑚</m:t>
                          </m:r>
                        </m:sup>
                      </m:sSup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𝑗𝑛𝑘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𝑁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nary>
                        </m:e>
                      </m:nary>
                      <m:sSup>
                        <m:sSup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𝑘𝑚</m:t>
                          </m:r>
                        </m:sup>
                      </m:sSup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dirty="0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𝑁</m:t>
                                      </m:r>
                                    </m:den>
                                  </m:f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(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𝑁𝑥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′(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𝑚</m:t>
                      </m:r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⇒</m:t>
                      </m:r>
                      <m:f>
                        <m:f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</m:t>
                      </m:r>
                      <m:d>
                        <m:d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</m:d>
                    </m:oMath>
                  </a14:m>
                  <a:r>
                    <a:rPr lang="en-US" altLang="zh-CN" sz="20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′(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𝒓𝑵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a14:m>
                  <a:endPara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028307"/>
                  <a:ext cx="10823864" cy="530599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/>
          <p:cNvGrpSpPr/>
          <p:nvPr/>
        </p:nvGrpSpPr>
        <p:grpSpPr>
          <a:xfrm>
            <a:off x="5465988" y="508121"/>
            <a:ext cx="6289224" cy="3123034"/>
            <a:chOff x="381740" y="1028307"/>
            <a:chExt cx="11120996" cy="6004251"/>
          </a:xfrm>
        </p:grpSpPr>
        <p:sp>
          <p:nvSpPr>
            <p:cNvPr id="10" name="矩形 9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530306" y="1028307"/>
                  <a:ext cx="10823864" cy="60042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IDTFT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  <m:d>
                            <m:d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𝒋</m:t>
                                  </m:r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𝑵</m:t>
                                  </m:r>
                                </m:den>
                              </m:f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𝒌𝒏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b="1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  <m:sup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𝑵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p>
                        <m:e>
                          <m:r>
                            <a:rPr lang="en-US" altLang="zh-CN" sz="20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𝑿</m:t>
                          </m:r>
                          <m:d>
                            <m:d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𝒋</m:t>
                                  </m:r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𝟐</m:t>
                                  </m:r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altLang="zh-CN" sz="2000" b="1" i="1" dirty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𝑵</m:t>
                                  </m:r>
                                </m:den>
                              </m:f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𝒌𝒏</m:t>
                              </m:r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𝒋</m:t>
                              </m:r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𝟐</m:t>
                              </m:r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𝝅</m:t>
                              </m:r>
                              <m:r>
                                <a:rPr lang="en-US" altLang="zh-CN" sz="20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𝒌𝒓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028307"/>
                  <a:ext cx="10823864" cy="600425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思想气泡: 云 11"/>
          <p:cNvSpPr/>
          <p:nvPr/>
        </p:nvSpPr>
        <p:spPr>
          <a:xfrm>
            <a:off x="8376615" y="4431732"/>
            <a:ext cx="2660073" cy="1433945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IDTFT</a:t>
            </a:r>
            <a:r>
              <a:rPr lang="zh-CN" altLang="en-US" dirty="0">
                <a:solidFill>
                  <a:schemeClr val="tx1"/>
                </a:solidFill>
              </a:rPr>
              <a:t>变换结果为一个新的周期延拓序列！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周期卷积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时域周期卷积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频域乘积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</m:acc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𝑙</m:t>
                            </m:r>
                          </m:e>
                        </m:d>
                        <m:acc>
                          <m:accPr>
                            <m:chr m:val="̃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𝑌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时域乘积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=&gt;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频域周期卷积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变换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-DFS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相当于补零延拓的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个等间隔采样点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-16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注: 线形 3"/>
          <p:cNvSpPr/>
          <p:nvPr/>
        </p:nvSpPr>
        <p:spPr>
          <a:xfrm>
            <a:off x="6284852" y="630819"/>
            <a:ext cx="2325747" cy="958990"/>
          </a:xfrm>
          <a:prstGeom prst="borderCallout1">
            <a:avLst>
              <a:gd name="adj1" fmla="val 18750"/>
              <a:gd name="adj2" fmla="val -8333"/>
              <a:gd name="adj3" fmla="val 129836"/>
              <a:gd name="adj4" fmla="val -3631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卷积长度有限！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60709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频域采样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恢复定理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已知：对一任意绝对可加非周期序列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变换进行采样（假设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问题：需要什么样的采样条件才能无损由采样值恢复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采样过程（实际上就是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）（设采样点数为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𝐷𝐹𝑆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序列恢复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60709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3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需要用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序列恢复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可以将对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IDFS</a:t>
                </a:r>
                <a:r>
                  <a:rPr lang="zh-CN" altLang="en-US" sz="2400" b="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看作是原始序列和一个周期的单位冲激串序列的非周期卷积</a:t>
                </a:r>
                <a:endParaRPr lang="en-US" altLang="zh-CN" sz="2400" b="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∞</m:t>
                            </m:r>
                          </m:sup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400" b="0" i="1" dirty="0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𝑁</m:t>
                                    </m:r>
                                  </m:den>
                                </m:f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𝑘𝑚</m:t>
                                </m:r>
                              </m:sup>
                            </m:sSup>
                          </m:e>
                        </m:nary>
                        <m:sSubSup>
                          <m:sSubSup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𝑘𝑛</m:t>
                            </m:r>
                          </m:sup>
                        </m:sSubSup>
                      </m:e>
                    </m:nary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e>
                        </m:d>
                        <m:f>
                          <m:fPr>
                            <m:ctrlP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(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  <m:r>
                                  <a:rPr lang="en-US" altLang="zh-CN" sz="2400" b="0" i="1" dirty="0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=−∞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“频域离散采样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时域周期”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有限序列）当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原始长度）时，就可以没有时域失真混叠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是无限序列）不可能没有时域失真混叠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-1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7" y="1030302"/>
            <a:ext cx="8465783" cy="5650744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2" y="932155"/>
            <a:ext cx="8420704" cy="5685883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严格定义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有限长序列的离散频域表示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是一个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的有限长序列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点离散傅里叶变换（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）为：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𝐷𝐹𝑇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𝑘𝑛</m:t>
                            </m:r>
                          </m:sup>
                        </m:sSub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的离散傅里叶反变换（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IDFT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）为：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𝐼𝐷𝐹𝑇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𝑘𝑛</m:t>
                            </m:r>
                          </m:sup>
                        </m:sSub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长度均有限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391400" y="1091045"/>
                <a:ext cx="4800600" cy="1740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的理解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CN" sz="240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1091045"/>
                <a:ext cx="4800600" cy="1740413"/>
              </a:xfrm>
              <a:prstGeom prst="rect">
                <a:avLst/>
              </a:prstGeom>
              <a:blipFill rotWithShape="1">
                <a:blip r:embed="rId3"/>
                <a:stretch>
                  <a:fillRect t="-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的物理意义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变换在单位圆上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点等间隔采样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DFT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与变换区间长度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有关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确定后，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唯一对应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当变换区间长度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大于原始序列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的实际长度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时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可作为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频谱的参考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3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增长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足够大时，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|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的包络可逼近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曲线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DFS-DFT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明确对应性：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𝐷𝐹𝑇</m:t>
                      </m:r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&lt;=&gt;</m:t>
                      </m:r>
                      <m:acc>
                        <m:accPr>
                          <m:chr m:val="̃"/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𝐷𝐹𝑆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</m:acc>
                      <m:d>
                        <m:d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dirty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变换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DFS 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253808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0" y="1642370"/>
            <a:ext cx="7720446" cy="499255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5628443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采样与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𝛿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理想采样脉冲函数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5628443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7" t="-2" r="4" b="-72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350495" y="932155"/>
                <a:ext cx="6192174" cy="5700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采样信号和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原始连续信号的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关系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采样信号的离散时间傅里叶变换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𝑛𝑇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DTFT</a:t>
                </a: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𝑛𝑇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den>
                        </m:f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𝑛𝑇</m:t>
                            </m:r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Ω</m:t>
                    </m:r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IDTFT</a:t>
                </a: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495" y="932155"/>
                <a:ext cx="6192174" cy="5700856"/>
              </a:xfrm>
              <a:prstGeom prst="rect">
                <a:avLst/>
              </a:prstGeom>
              <a:blipFill rotWithShape="1">
                <a:blip r:embed="rId2"/>
                <a:stretch>
                  <a:fillRect l="-8" t="-11" r="2" b="-2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81740" y="1028307"/>
            <a:ext cx="11120996" cy="5454544"/>
            <a:chOff x="381740" y="1028307"/>
            <a:chExt cx="11120996" cy="5454544"/>
          </a:xfrm>
        </p:grpSpPr>
        <p:sp>
          <p:nvSpPr>
            <p:cNvPr id="7" name="矩形 6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30306" y="1028307"/>
                  <a:ext cx="10823864" cy="53599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DTFT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IDTFT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𝐹𝑇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𝑛𝑇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∞ 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𝑛𝑇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𝑑𝑡</m:t>
                              </m:r>
                            </m:e>
                          </m:nary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= </a:t>
                  </a:r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DTFT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𝑚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 IDTFT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𝑚𝑇</m:t>
                              </m:r>
                            </m:e>
                          </m:d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  <m:e>
                              <m:sSup>
                                <m:sSupPr>
                                  <m:ctrlPr>
                                    <a:rPr lang="el-GR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l-GR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l-GR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zh-CN" altLang="el-GR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l-GR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𝛺</m:t>
                                  </m:r>
                                  <m:d>
                                    <m:dPr>
                                      <m:ctrlPr>
                                        <a:rPr lang="el-GR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l-GR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  <m:r>
                                        <a:rPr lang="zh-CN" altLang="el-GR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zh-CN" altLang="el-GR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zh-CN" altLang="el-GR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</a:t>
                  </a:r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028307"/>
                  <a:ext cx="10823864" cy="535992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7315653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的性质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对偶性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共轭对称性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不同变换的时域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频域移位对应特性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acc>
                      <m:accPr>
                        <m:chr m:val="̃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𝑛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𝑚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（循环移位）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7315653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6" t="-2" r="3" b="-7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841507" y="834502"/>
                <a:ext cx="5380675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循环卷积（注意条件：长度同为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）两个周期序列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DFS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系数乘积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两个周期序列周期卷积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两个有限长序列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两个有限长序列循环卷积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𝑁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𝑦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&lt;=&gt;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𝑘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周期卷积后取主值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07" y="834502"/>
                <a:ext cx="5380675" cy="5815680"/>
              </a:xfrm>
              <a:prstGeom prst="rect">
                <a:avLst/>
              </a:prstGeom>
              <a:blipFill rotWithShape="1">
                <a:blip r:embed="rId3"/>
                <a:stretch>
                  <a:fillRect l="-3" t="-2" r="9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循环卷积和线性卷积对比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结果长度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循环卷积结果长度总为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线性卷积结果长度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输入序列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循环卷积输入序列长度均一致，线性卷积不要求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卷积方式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循环卷积涉及到时间反转和圆周移位，但线性卷积仅需时间反转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循环卷积等于线性卷积的条件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对于两个长度分别为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的有限长序列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，其线性卷积可以通过构造对应的周期序列来获得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为周期构造周期序列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（超出补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），则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的周期卷积的主值序列即为线性卷积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（也可认为是两个周期序列主值序列的循环卷积）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" y="1911927"/>
            <a:ext cx="11558589" cy="47030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2838" y="834502"/>
            <a:ext cx="10962862" cy="1077425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LTI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系统（线性时不变系统）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分段卷积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对于输入序列进行分段卷积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重叠相加法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重叠保留法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频域采样内插公式（单位圆变换上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点采样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对于有限长序列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变换为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，在单位圆上变换后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也就是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后）的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点采样为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，那么有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𝑋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𝜙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内插函数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原始信号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实际结果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，分析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间的误差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对原始信号时域采样可能造成的误差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混叠现象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≤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不失真条件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对采样后的信号进行限制，只截取一部分进行分析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频谱泄露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本质上是给信号加了时间窗（时域乘积时间窗），会造成频域卷积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拖尾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本质上只是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𝐷𝑇𝐹𝑇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的采样，是离散的栅栏效应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只知道采样点处频谱，不知道其他点频谱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𝐷𝐹𝑇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经历了时域采样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时域截断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频域采样这三个出现误差的环节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b="-2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离散傅里叶变换</m:t>
                      </m:r>
                    </m:oMath>
                  </m:oMathPara>
                </a14:m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计算过程中涉及到的参数（技术指标）（记好概念、计算方式和应用场景）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频率分辨率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若采样点个数为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，则所有时间点对应的时间段长度为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由此有频率分辨率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𝑁𝑇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通过增大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可以提升频率分辨率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Δ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降低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物理频率分辨率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𝐿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𝐿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为信号记录时间长度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（时域采样阶段涉及）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计算频率分辨率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  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为对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DTFT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采样时离散采样点个数 （频域采样阶段涉及）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-1234" b="-23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快速傅里叶变换</m:t>
                      </m:r>
                    </m:oMath>
                  </m:oMathPara>
                </a14:m>
                <a:endPara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FFT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将点数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分解为若干小点数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的组合，使整个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计算过程变成一系列迭代运算过程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重点在于使用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𝑛𝑘</m:t>
                        </m:r>
                      </m:sup>
                    </m:sSub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的周期性和对称性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按时间抽取的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FFT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按频率抽取的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FFT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蝶形图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两种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的异同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倒位序不同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蝶形运算形式不同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运算量相同）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FFT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计算线性相关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Chirp-z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变换（本质：</a:t>
                </a:r>
                <a14:m>
                  <m:oMath xmlns:m="http://schemas.openxmlformats.org/officeDocument/2006/math">
                    <m:r>
                      <a:rPr lang="zh-CN" altLang="en-US" sz="24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对</m:t>
                    </m:r>
                    <m:r>
                      <a:rPr lang="en-US" altLang="zh-CN" sz="2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变换进行自定义轨迹采样）原理 优势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0962862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b="-18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735" y="1528239"/>
            <a:ext cx="7937044" cy="4828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486324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四种基本的数字滤波器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低通 高通 带通 带阻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滤波器阶数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通带指标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通带截止频率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阻带指标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阻带截止频率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频率响应特性采用相对指标描述，以分贝为单位表示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通带内允许最大衰减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20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𝑗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20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阻带内允许最大衰减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20</m:t>
                    </m:r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𝑗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𝜔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1" smtClean="0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e>
                                </m:d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0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|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20</m:t>
                        </m:r>
                        <m:func>
                          <m:func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486324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2" b="-19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744" y="0"/>
            <a:ext cx="4357255" cy="35017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11486324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滤波器基本方程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递归滤波器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𝐼𝐼𝑅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ARMA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非递归滤波器（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𝐹𝐼𝑅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滤波器的系统函数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𝐻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)/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11486324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4" t="-2" r="2" b="-4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5289426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滤波器基本原理与特性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幅频特性和相频特性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：幅频特性 其绝对值为幅度响应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：相频特性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严格线性相位与广义线性相位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𝜔𝜏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严格线性相位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𝜔𝜏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广义线性相位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5289426" cy="5815680"/>
              </a:xfrm>
              <a:prstGeom prst="rect">
                <a:avLst/>
              </a:prstGeom>
              <a:blipFill rotWithShape="1">
                <a:blip r:embed="rId2"/>
                <a:stretch>
                  <a:fillRect l="-8" t="-2" r="5" b="-9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261800" y="932155"/>
                <a:ext cx="5577361" cy="5815680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实现严格线性相位的充要条件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冲激响应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对中心点偶对称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实现广义线性相位的充要条件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冲激响应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对中心点奇对称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FIR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滤波器线性相位的充要条件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为实序列且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=±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FIR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滤波器的分类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 III IV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型滤波器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偶对称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为奇数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800" y="932155"/>
                <a:ext cx="5577361" cy="5815680"/>
              </a:xfrm>
              <a:prstGeom prst="rect">
                <a:avLst/>
              </a:prstGeom>
              <a:blipFill rotWithShape="1">
                <a:blip r:embed="rId3"/>
                <a:stretch>
                  <a:fillRect l="-1" t="-10" r="4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傅里叶变换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5628443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采样信号的原始信号频谱的关系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采样信号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频谱是原始信号频谱周期延拓的结果（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频谱混叠），同时幅值变为原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5628443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7" t="-2" r="4" b="-4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350495" y="932155"/>
                <a:ext cx="6192174" cy="46808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不出现频谱混叠的条件</a:t>
                </a:r>
                <a:endPara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&gt;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2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采样信号恢复连续时间信号（内插公式）</a:t>
                </a:r>
                <a:endParaRPr lang="en-US" altLang="zh-CN" sz="2400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𝑡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</a:rPr>
                                                <m:t>𝑇</m:t>
                                              </m:r>
                                            </m:den>
                                          </m:f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495" y="932155"/>
                <a:ext cx="6192174" cy="4680897"/>
              </a:xfrm>
              <a:prstGeom prst="rect">
                <a:avLst/>
              </a:prstGeom>
              <a:blipFill rotWithShape="1">
                <a:blip r:embed="rId2"/>
                <a:stretch>
                  <a:fillRect l="-8" t="-13" r="2" b="-2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81740" y="1028307"/>
            <a:ext cx="11120996" cy="5816079"/>
            <a:chOff x="381740" y="1028307"/>
            <a:chExt cx="11120996" cy="5816079"/>
          </a:xfrm>
        </p:grpSpPr>
        <p:sp>
          <p:nvSpPr>
            <p:cNvPr id="5" name="矩形 4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30306" y="1028307"/>
                  <a:ext cx="10823864" cy="58160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𝑡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Ω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𝑛𝑇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𝑗𝑣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𝑗𝑛𝑇</m:t>
                              </m:r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𝑣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𝑑𝑣</m:t>
                          </m:r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𝑗𝑣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𝑗𝑛𝑇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𝑣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𝑑𝑣</m:t>
                          </m:r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=</a:t>
                  </a:r>
                  <a:r>
                    <a:rPr lang="en-US" altLang="zh-CN" sz="2000" dirty="0"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b>
                            <m:sup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sup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𝑗𝑛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nary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𝑗𝑛𝑇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𝑑𝑣</m:t>
                          </m:r>
                        </m:e>
                      </m:nary>
                    </m:oMath>
                  </a14:m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𝑑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028307"/>
                  <a:ext cx="10823864" cy="581607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型滤波器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偶对称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为奇数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幅频特性：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⁡(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可以实现所有滤波特性（低通、高通、带通、带阻）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型滤波器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偶对称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为偶数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幅频特性：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⁡(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不能实现高通、带阻滤波器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III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型滤波器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奇对称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为奇数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幅频特性：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sin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⁡(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d>
                      <m:d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可以实现带通滤波器，不能用于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&amp;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的滤波器设计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IV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型滤波器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奇对称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为偶数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幅频特性：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cos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⁡(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不能实现低通、带阻滤波器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52838" y="834604"/>
            <a:ext cx="11486324" cy="589910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" y="994478"/>
            <a:ext cx="8510947" cy="567691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52838" y="834604"/>
            <a:ext cx="11486324" cy="589910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2" y="1023832"/>
            <a:ext cx="8017387" cy="552065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zh-CN" altLang="en-US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数字滤波器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基本原理与特性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IIR</a:t>
                </a: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滤波器基本特性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相位特性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den>
                    </m:f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𝑗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滤波器的群延迟不可能为常数（重要区别）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-14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5197271" y="958891"/>
                <a:ext cx="7163253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比较重要的几个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IIR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全通滤波器（幅频特性对所有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都是常数的滤波器）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一阶全通滤波器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二阶全通滤波器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为实序列条件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一阶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𝑅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二阶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两个零点（极点必须为共轭对）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271" y="958891"/>
                <a:ext cx="7163253" cy="5899109"/>
              </a:xfrm>
              <a:prstGeom prst="rect">
                <a:avLst/>
              </a:prstGeom>
              <a:blipFill rotWithShape="1">
                <a:blip r:embed="rId3"/>
                <a:stretch>
                  <a:fillRect l="-6" t="-1" r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滤波器设计的目的：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根据给定准则，设计出一个符合指标要求的滤波器系统函数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FIR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滤波器设计方式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傅里叶级数展开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窗函数法（时域逼近）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频率采样法（频域逼近）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等波纹逼近（最优化设计）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傅里叶级数展开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希望设计的响应函数：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nary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-7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傅里叶级数展开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</m:nary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是无限时宽的非因果序列，现实世界不可能实现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[−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]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区间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截断，得到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再将截断的时域序列进行移位，得到有误差的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𝑑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𝑀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𝑀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吉布斯效应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具有不连续点的周期函数进行傅里叶级数展开后，选取有限项进行合成，当选取项数越多，所合成的波形中出现的峰起越靠近原信号的不连续点，当选取的项数很大时，该峰起值居于一个总数，大约等于总跳变值的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9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-1629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窗函数设计法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选取合适的窗序列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相乘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𝑤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对应到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den>
                    </m:f>
                    <m:nary>
                      <m:nary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_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𝑊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𝑗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𝜔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𝜃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𝜃</m:t>
                        </m:r>
                      </m:e>
                    </m:nary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窗函数对理想滤波器频率响应特性的影响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改变理想响应的边沿跳变特性，形成过渡带，宽为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4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den>
                    </m:f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为窗长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过渡带两旁产生肩峰和余振，肩峰值与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无关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吉布斯效应：最大肩峰永远为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95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%</m:t>
                    </m:r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阻带衰减由窗形状决定，过渡带宽与窗形状和窗长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都有关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窗函数的选择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窗谱主瓣宽度要窄，以获得较陡的过渡带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相对于主瓣幅度，旁瓣要尽可能小，使能量尽量集中在主瓣中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常见的窗函数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矩形窗 主瓣宽度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三角形窗 主瓣宽度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升余弦窗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Hanning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 主瓣宽度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第一旁瓣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-31dB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Hamming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窗 主瓣宽度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8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第一旁瓣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-41dB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布莱克曼窗主瓣宽度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𝑁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第一旁瓣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-57dB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863600"/>
            <a:ext cx="8620125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617" y="816745"/>
            <a:ext cx="11410765" cy="547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离散时间序列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离散时间序列的性质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序列信号的傅里叶变换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序列信号和采样信号傅里叶变换间的关系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序列信号傅里叶变换性质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离散时间系统定义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57" y="622300"/>
            <a:ext cx="8296275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07" y="523875"/>
            <a:ext cx="8258175" cy="58102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FIR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20" y="795337"/>
            <a:ext cx="8515350" cy="5743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92820" y="795338"/>
            <a:ext cx="5170425" cy="3714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根据给定的模拟频率计算对应的数字频率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根据数字频率确定理想滤波器系统函数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根据理想滤波器系统函数求</a:t>
            </a:r>
            <a:r>
              <a:rPr lang="en-US" altLang="zh-CN" sz="2400" dirty="0">
                <a:solidFill>
                  <a:schemeClr val="tx1"/>
                </a:solidFill>
              </a:rPr>
              <a:t>IDTFT</a:t>
            </a:r>
            <a:r>
              <a:rPr lang="zh-CN" altLang="en-US" sz="2400" dirty="0">
                <a:solidFill>
                  <a:schemeClr val="tx1"/>
                </a:solidFill>
              </a:rPr>
              <a:t>得到冲激响应（理想）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根据需求（衰减）选择窗函数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根据所要求过渡带带宽确定窗长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>
                <a:solidFill>
                  <a:schemeClr val="tx1"/>
                </a:solidFill>
              </a:rPr>
              <a:t>验证设计的滤波器的合理性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52838" y="834604"/>
            <a:ext cx="11486324" cy="589910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冲激响应不变法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双线性变换法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频率预畸变法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巴特沃斯滤波器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切比雪夫滤波器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数字频带变换设计法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模拟频带变换设计法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滤波器的基本实现结构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冲激响应不变法（模拟频域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模拟时域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数字时域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数字频域）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</a:t>
                </a: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𝑛𝑇</m:t>
                        </m:r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ℎ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sz="2400" b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𝑛𝑇</m:t>
                        </m:r>
                      </m:sub>
                    </m:sSub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𝑘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𝑝𝑘</m:t>
                                </m:r>
                              </m:sub>
                            </m:s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𝑛𝑇</m:t>
                            </m:r>
                          </m:sup>
                        </m:sSup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𝑢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𝑍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ℎ</m:t>
                        </m:r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𝑛𝑇</m:t>
                            </m:r>
                          </m:e>
                        </m:d>
                      </m:e>
                    </m:d>
                    <m:r>
                      <a:rPr lang="en-US" altLang="zh-CN" sz="2400" b="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𝑝𝑘</m:t>
                                    </m:r>
                                  </m:sub>
                                </m:sSub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可得对应关系：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𝑝𝑘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𝑜𝑘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-19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冲激响应不变法（模拟频域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模拟时域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数字时域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数字频域）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zh-CN" altLang="en-US" b="0" smtClean="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𝑠𝑡</m:t>
                            </m:r>
                          </m:sup>
                        </m:sSup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=−∞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∞</m:t>
                        </m:r>
                      </m:sup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𝜋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模拟信号的传递函数在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平面上沿虚轴按照周期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延拓后，再按照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𝑠𝑡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关系投影到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平面即可得到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混叠现象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模拟滤波器最高频率满足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e>
                      <m:sub>
                        <m: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时可以避免混叠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486324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4" t="-4" r="2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双线性变换法（模拟频域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数字频域）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平面间的一一映射关系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，并使得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尽可能贴近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仍以之前的模拟滤波器为例，进行部分分式展开：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𝑌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𝑝𝑘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对于其中一项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，该传递函数对应微分方程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该微分方程是一个连续性的方差，需要进行离散化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3" t="-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双线性变换法（模拟频域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数字频域）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𝑡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分别采用如下方式离散化：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(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)</m:t>
                        </m:r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代回原方程，对离散化方程两端同时进行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变换，得：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𝑧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1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𝑻</m:t>
                        </m:r>
                      </m:den>
                    </m:f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𝒛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𝑻</m:t>
                            </m:r>
                          </m:den>
                        </m:f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</m:den>
                    </m:f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3" t="-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双线性变换法中模拟频率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与数字频率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𝝎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间的关系：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𝑧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带入双线性变换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𝜔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𝑗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Ω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展开得到</a:t>
                </a:r>
                <a14:m>
                  <m:oMath xmlns:m="http://schemas.openxmlformats.org/officeDocument/2006/math"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𝐓</m:t>
                        </m:r>
                      </m:den>
                    </m:f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𝐭𝐚𝐧</m:t>
                    </m:r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𝝎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den>
                    </m:f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对比理想情况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⇒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双线性变换会造成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频域畸变（需频率预畸变解决）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频率预畸变方法：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对于所设计的数字滤波器的截止频率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，按双线性变换关系而非原线性关系映射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3" t="-4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 fontScale="90000"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巴特沃斯型滤波器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72" y="1100888"/>
            <a:ext cx="8336133" cy="5438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6192174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各种时间序列的定义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正弦序列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𝑨𝒄𝒐𝒔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𝝎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𝝓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数字频率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与模拟角频率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Ω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T: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采样时间）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任意序列的单位采样序列表示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𝛿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6192174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7" t="-2" r="1" b="-11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350495" y="932155"/>
                <a:ext cx="6192174" cy="5063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序列的性质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稳定性（绝对可加）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|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&lt;∞</m:t>
                      </m:r>
                    </m:oMath>
                  </m:oMathPara>
                </a14:m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因果性（物理可实现）</a:t>
                </a:r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&lt;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0</m:t>
                      </m:r>
                    </m:oMath>
                  </m:oMathPara>
                </a14:m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495" y="932155"/>
                <a:ext cx="6192174" cy="5063437"/>
              </a:xfrm>
              <a:prstGeom prst="rect">
                <a:avLst/>
              </a:prstGeom>
              <a:blipFill rotWithShape="1">
                <a:blip r:embed="rId2"/>
                <a:stretch>
                  <a:fillRect l="-8" t="-12" r="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737" y="932155"/>
            <a:ext cx="8650705" cy="56252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标题 1"/>
              <p:cNvSpPr txBox="1"/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巴特沃斯型滤波器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  <a:blipFill rotWithShape="1">
                <a:blip r:embed="rId2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6427" y="933199"/>
            <a:ext cx="8462888" cy="56057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86428" y="932156"/>
                <a:ext cx="4755080" cy="321381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根据给定的要求确定滤波器参数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根据滤波器参数确定巴特沃斯型滤波器阶数与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设计巴特沃斯型模拟滤波器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使用要求方法将模拟滤波器变换为数字滤波器（双线性变换法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/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冲激响应不变法）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28" y="932156"/>
                <a:ext cx="4755080" cy="3213818"/>
              </a:xfrm>
              <a:prstGeom prst="rect">
                <a:avLst/>
              </a:prstGeom>
              <a:blipFill rotWithShape="1">
                <a:blip r:embed="rId2"/>
                <a:stretch>
                  <a:fillRect l="-146" t="-217" r="-131" b="-196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/>
              <p:cNvSpPr txBox="1"/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巴特沃斯型滤波器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  <a:blipFill rotWithShape="1">
                <a:blip r:embed="rId3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/>
              <p:cNvSpPr txBox="1"/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切比雪夫型滤波器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94" y="932155"/>
            <a:ext cx="8357358" cy="54241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/>
              <p:cNvSpPr txBox="1"/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切比雪夫型滤波器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1" y="1147261"/>
            <a:ext cx="7920789" cy="492033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标题 1"/>
              <p:cNvSpPr txBox="1"/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r>
                  <a:rPr lang="en-US" altLang="zh-CN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切比雪夫型滤波器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1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124287"/>
                <a:ext cx="5488669" cy="807868"/>
              </a:xfrm>
              <a:prstGeom prst="rect">
                <a:avLst/>
              </a:prstGeo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28" y="1086987"/>
            <a:ext cx="8792327" cy="57291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86428" y="932155"/>
                <a:ext cx="5009572" cy="376818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根据给定的要求确定滤波器参数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根据滤波器参数确定切比雪夫型滤波器阶数、</a:t>
                </a:r>
                <a14:m>
                  <m:oMath xmlns:m="http://schemas.openxmlformats.org/officeDocument/2006/math">
                    <m:r>
                      <a:rPr lang="zh-CN" altLang="en-US" sz="2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通带波纹系数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以及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设计切比雪夫型模拟滤波器</a:t>
                </a:r>
                <a:endParaRPr lang="en-US" altLang="zh-CN" sz="24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2400" dirty="0">
                    <a:solidFill>
                      <a:schemeClr val="tx1"/>
                    </a:solidFill>
                  </a:rPr>
                  <a:t>使用要求方法将模拟滤波器变换为数字滤波器（双线性变换法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/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冲激响应不变法）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428" y="932155"/>
                <a:ext cx="5009572" cy="3768181"/>
              </a:xfrm>
              <a:prstGeom prst="rect">
                <a:avLst/>
              </a:prstGeom>
              <a:blipFill rotWithShape="1">
                <a:blip r:embed="rId3"/>
                <a:stretch>
                  <a:fillRect l="-138" t="-185" r="-127" b="-167"/>
                </a:stretch>
              </a:blip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52838" y="834604"/>
            <a:ext cx="11839162" cy="5899109"/>
          </a:xfrm>
          <a:prstGeom prst="rect">
            <a:avLst/>
          </a:prstGeom>
          <a:noFill/>
        </p:spPr>
        <p:txBody>
          <a:bodyPr wrap="square" numCol="1" rtlCol="0">
            <a:no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数字频带变换设计法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数字低通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数字低通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带阻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需要注意的点：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变换函数公式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变换函数公式里相应参数的设计公式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699" y="692066"/>
            <a:ext cx="7458075" cy="515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noFill/>
            </p:spPr>
            <p:txBody>
              <a:bodyPr wrap="square" numCol="1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模拟频带变换设计法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模拟低通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模拟低通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带阻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-&gt;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对应的数字滤波器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需要注意的点：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变换公式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&amp;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各参数变换公式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滤波器结构的设计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𝐼𝐼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型结构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级联型结构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并联型结构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604"/>
                <a:ext cx="11839162" cy="5899109"/>
              </a:xfrm>
              <a:prstGeom prst="rect">
                <a:avLst/>
              </a:prstGeom>
              <a:blipFill rotWithShape="1">
                <a:blip r:embed="rId2"/>
                <a:stretch>
                  <a:fillRect l="-3" t="-4" b="-12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56" y="1081466"/>
            <a:ext cx="6871653" cy="47731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3" y="1081465"/>
            <a:ext cx="7562412" cy="47731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3" y="729856"/>
            <a:ext cx="8421060" cy="547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0" y="1082536"/>
            <a:ext cx="7985961" cy="545637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38" y="981826"/>
            <a:ext cx="7817954" cy="555708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6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II</m:t>
                    </m:r>
                    <m:r>
                      <m:rPr>
                        <m:sty m:val="p"/>
                      </m:rPr>
                      <a:rPr lang="en-US" altLang="zh-CN" sz="36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R</m:t>
                    </m:r>
                  </m:oMath>
                </a14:m>
                <a:r>
                  <a:rPr lang="zh-CN" altLang="en-US" sz="3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设计</a:t>
                </a:r>
                <a:endParaRPr lang="zh-CN" altLang="en-US" sz="3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352838" y="124287"/>
                <a:ext cx="5488669" cy="807868"/>
              </a:xfrm>
              <a:blipFill rotWithShape="1">
                <a:blip r:embed="rId1"/>
                <a:stretch>
                  <a:fillRect l="-8" t="-57" r="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126" y="1136907"/>
            <a:ext cx="8295523" cy="5584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8" y="834502"/>
                <a:ext cx="6192174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序列信号的傅里叶变换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8" y="834502"/>
                <a:ext cx="6192174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7" t="-2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6350495" y="591013"/>
                <a:ext cx="6192174" cy="6141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序列信号与采样信号傅里叶变换关系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𝑇</m:t>
                              </m:r>
                            </m:den>
                          </m:f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495" y="591013"/>
                <a:ext cx="6192174" cy="6141681"/>
              </a:xfrm>
              <a:prstGeom prst="rect">
                <a:avLst/>
              </a:prstGeom>
              <a:blipFill rotWithShape="1">
                <a:blip r:embed="rId2"/>
                <a:stretch>
                  <a:fillRect l="-8" t="-8" r="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381740" y="1028307"/>
            <a:ext cx="6289224" cy="2837111"/>
            <a:chOff x="381740" y="1028307"/>
            <a:chExt cx="11120996" cy="5454544"/>
          </a:xfrm>
        </p:grpSpPr>
        <p:sp>
          <p:nvSpPr>
            <p:cNvPr id="7" name="矩形 6"/>
            <p:cNvSpPr/>
            <p:nvPr/>
          </p:nvSpPr>
          <p:spPr>
            <a:xfrm>
              <a:off x="381740" y="1162172"/>
              <a:ext cx="11120996" cy="532067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530306" y="1028307"/>
                  <a:ext cx="10823864" cy="2817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𝑗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Ω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𝑛𝑇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i="1" dirty="0"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𝑛𝑇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Ω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𝑇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d>
                    </m:oMath>
                  </a14:m>
                  <a:endParaRPr lang="en-US" altLang="zh-CN" sz="2000" i="1" dirty="0">
                    <a:latin typeface="Cambria Math" panose="02040503050406030204" pitchFamily="18" charset="0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=−∞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∞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𝜋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𝑑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𝜔</m:t>
                          </m:r>
                        </m:e>
                      </m:nary>
                    </m:oMath>
                  </a14:m>
                  <a:r>
                    <a:rPr lang="en-US" altLang="zh-CN" sz="20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>
                    <a:lnSpc>
                      <a:spcPct val="200000"/>
                    </a:lnSpc>
                  </a:pPr>
                  <a:endPara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06" y="1028307"/>
                  <a:ext cx="10823864" cy="281782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737" y="1162050"/>
            <a:ext cx="1097280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838" y="124287"/>
            <a:ext cx="5488669" cy="807868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离散时间信号与系统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352836" y="834502"/>
                <a:ext cx="14020889" cy="5459119"/>
              </a:xfrm>
              <a:prstGeom prst="rect">
                <a:avLst/>
              </a:prstGeom>
              <a:noFill/>
            </p:spPr>
            <p:txBody>
              <a:bodyPr wrap="square" numCol="2" rtlCol="0">
                <a:no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序列信号傅里叶变换性质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周期性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𝒋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𝒋</m:t>
                        </m:r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𝝎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𝝅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𝒓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对称性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𝒋</m:t>
                            </m:r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&lt;=&gt;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𝒆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𝒋</m:t>
                        </m:r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𝛀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离散线性时不变系统输入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输出关系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𝒚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𝒙</m:t>
                    </m:r>
                    <m:d>
                      <m:d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∗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（非常重要）</a:t>
                </a:r>
                <a:endParaRPr lang="en-US" altLang="zh-CN" sz="2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为系统对单位采样序列响应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200000"/>
                  </a:lnSpc>
                </a:pP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36" y="834502"/>
                <a:ext cx="14020889" cy="5459119"/>
              </a:xfrm>
              <a:prstGeom prst="rect">
                <a:avLst/>
              </a:prstGeom>
              <a:blipFill rotWithShape="1">
                <a:blip r:embed="rId1"/>
                <a:stretch>
                  <a:fillRect l="-3" t="-2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252099" y="834502"/>
                <a:ext cx="6094520" cy="4437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离散时间系统定义（必考）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线性系统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en-US" altLang="zh-CN" sz="2000" b="0" dirty="0">
                    <a:ea typeface="微软雅黑" panose="020B0503020204020204" pitchFamily="34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𝑦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𝑎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𝑎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𝑏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时不变系统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𝑥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[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𝑥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]</m:t>
                      </m:r>
                    </m:oMath>
                  </m:oMathPara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因果系统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单位采样序列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的响应是因果序列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20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稳定系统 单位采样序列的响应绝对可加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099" y="834502"/>
                <a:ext cx="6094520" cy="4437112"/>
              </a:xfrm>
              <a:prstGeom prst="rect">
                <a:avLst/>
              </a:prstGeom>
              <a:blipFill rotWithShape="1">
                <a:blip r:embed="rId2"/>
                <a:stretch>
                  <a:fillRect l="-9" t="-3" r="5" b="-4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FBFCD-31FD-4D9A-880D-AA219629ECB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QzNzI3ODYxZGU5ZmExN2U4ZTQ2ZWZjMTViYzEzO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13360</Words>
  <Application>WPS 演示</Application>
  <PresentationFormat>宽屏</PresentationFormat>
  <Paragraphs>810</Paragraphs>
  <Slides>69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Cambria Math</vt:lpstr>
      <vt:lpstr>等线</vt:lpstr>
      <vt:lpstr>Arial Unicode MS</vt:lpstr>
      <vt:lpstr>等线 Light</vt:lpstr>
      <vt:lpstr>Office 主题​​</vt:lpstr>
      <vt:lpstr>傅里叶变换</vt:lpstr>
      <vt:lpstr>傅里叶变换</vt:lpstr>
      <vt:lpstr>傅里叶变换</vt:lpstr>
      <vt:lpstr>傅里叶变换</vt:lpstr>
      <vt:lpstr>离散时间信号与系统</vt:lpstr>
      <vt:lpstr>离散时间信号与系统</vt:lpstr>
      <vt:lpstr>离散时间信号与系统</vt:lpstr>
      <vt:lpstr>离散时间信号与系统</vt:lpstr>
      <vt:lpstr>离散时间信号与系统</vt:lpstr>
      <vt:lpstr>离散时间信号与系统</vt:lpstr>
      <vt:lpstr>离散时间信号与系统</vt:lpstr>
      <vt:lpstr>离散时间信号与系统</vt:lpstr>
      <vt:lpstr>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离散傅里叶变换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基本原理与特性</vt:lpstr>
      <vt:lpstr>基本原理与特性</vt:lpstr>
      <vt:lpstr>基本原理与特性</vt:lpstr>
      <vt:lpstr>基本原理与特性</vt:lpstr>
      <vt:lpstr>基本原理与特性</vt:lpstr>
      <vt:lpstr>基本原理与特性</vt:lpstr>
      <vt:lpstr>基本原理与特性</vt:lpstr>
      <vt:lpstr>基本原理与特性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</vt:lpstr>
      <vt:lpstr>设计-巴特沃斯型滤波器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</vt:lpstr>
      <vt:lpstr>设计</vt:lpstr>
      <vt:lpstr>设计</vt:lpstr>
      <vt:lpstr>设计</vt:lpstr>
      <vt:lpstr>设计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数字信号处理知识梳理讲座</dc:title>
  <dc:creator>张 煜皓</dc:creator>
  <cp:lastModifiedBy>pc</cp:lastModifiedBy>
  <cp:revision>137</cp:revision>
  <dcterms:created xsi:type="dcterms:W3CDTF">2023-12-08T08:40:00Z</dcterms:created>
  <dcterms:modified xsi:type="dcterms:W3CDTF">2024-01-01T15:02:01Z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5791EDA1A78C4C798BE7FF1010725642_12</vt:lpwstr>
  </property>
  <property fmtid="{D5CDD505-2E9C-101B-9397-08002B2CF9AE}" pid="3" name="KSOProductBuildVer">
    <vt:lpwstr>2052-11.1.0.14650</vt:lpwstr>
  </property>
</Properties>
</file>